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70" r:id="rId10"/>
    <p:sldId id="262" r:id="rId11"/>
    <p:sldId id="263" r:id="rId12"/>
    <p:sldId id="267" r:id="rId13"/>
    <p:sldId id="271" r:id="rId14"/>
    <p:sldId id="272" r:id="rId15"/>
    <p:sldId id="264" r:id="rId16"/>
    <p:sldId id="265" r:id="rId17"/>
    <p:sldId id="268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D4-478C-4FA4-A4DA-3DA652989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2CC2F-3D7A-40DC-9305-72FE6054F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Arts Assessment Pathway</a:t>
            </a:r>
          </a:p>
        </p:txBody>
      </p:sp>
    </p:spTree>
    <p:extLst>
      <p:ext uri="{BB962C8B-B14F-4D97-AF65-F5344CB8AC3E}">
        <p14:creationId xmlns:p14="http://schemas.microsoft.com/office/powerpoint/2010/main" val="321726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8AC1-EAA8-45B3-A128-5B9D2C31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DA6C0-B870-41D9-8995-1A57B80AE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45004-7D50-49FE-94F0-9727C7EDB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594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Declaration intention to continue the IAAP</a:t>
            </a:r>
          </a:p>
          <a:p>
            <a:r>
              <a:rPr lang="en-US" dirty="0"/>
              <a:t>Self select , with teacher guidance, two-three creative works that meet the appropriate Arts Standards and Performance Indicators at the HSII Accomplished level using a locally developed rubric or other mechanism.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116FD-C177-45EE-B852-802331A71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Teacher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C04F9-D9A4-48AC-A152-3C3C1FE53B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Assist student in development of their creative ideas.</a:t>
            </a:r>
          </a:p>
          <a:p>
            <a:r>
              <a:rPr lang="en-US" dirty="0"/>
              <a:t>Provide feedback on creative works.</a:t>
            </a:r>
          </a:p>
          <a:p>
            <a:r>
              <a:rPr lang="en-US" dirty="0"/>
              <a:t>Develop (or utilize) tools for peer and self assessment.</a:t>
            </a:r>
          </a:p>
          <a:p>
            <a:r>
              <a:rPr lang="en-US" dirty="0"/>
              <a:t>Assist student in choosing work for their Select portfolio and counsel on works included.</a:t>
            </a:r>
          </a:p>
        </p:txBody>
      </p:sp>
    </p:spTree>
    <p:extLst>
      <p:ext uri="{BB962C8B-B14F-4D97-AF65-F5344CB8AC3E}">
        <p14:creationId xmlns:p14="http://schemas.microsoft.com/office/powerpoint/2010/main" val="252154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3AF9-0647-4226-B4F6-968E64BA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Two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C8A0-CE09-463D-BD51-F6C999771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will continue to offer professional development to teachers on submission, grading and supporting students through the IAAP.</a:t>
            </a:r>
          </a:p>
          <a:p>
            <a:r>
              <a:rPr lang="en-US" dirty="0"/>
              <a:t>Prepare to grade submitted portfolios based on a state and locally developed rubric for the Arts at the HSII Accomplished and/or HSIII Advanced levels.</a:t>
            </a:r>
          </a:p>
        </p:txBody>
      </p:sp>
    </p:spTree>
    <p:extLst>
      <p:ext uri="{BB962C8B-B14F-4D97-AF65-F5344CB8AC3E}">
        <p14:creationId xmlns:p14="http://schemas.microsoft.com/office/powerpoint/2010/main" val="53577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29F2-3A08-44AF-92B9-71EEE28EF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Two Course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96843-3354-4D7D-9D78-60CCAB487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 337</a:t>
            </a:r>
          </a:p>
          <a:p>
            <a:r>
              <a:rPr lang="en-US" dirty="0"/>
              <a:t>Screenplay/Playwriting</a:t>
            </a:r>
          </a:p>
        </p:txBody>
      </p:sp>
    </p:spTree>
    <p:extLst>
      <p:ext uri="{BB962C8B-B14F-4D97-AF65-F5344CB8AC3E}">
        <p14:creationId xmlns:p14="http://schemas.microsoft.com/office/powerpoint/2010/main" val="426496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A0CB-5D3E-44FD-B53C-D243D7ED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337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26008-9379-4EBF-B925-8EE617C11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Semester 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2F4CF-C2EE-41A1-B358-7AC1BDBD68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Creative Process</a:t>
            </a:r>
          </a:p>
          <a:p>
            <a:r>
              <a:rPr lang="en-US" dirty="0"/>
              <a:t>Fiction</a:t>
            </a:r>
          </a:p>
          <a:p>
            <a:r>
              <a:rPr lang="en-US" dirty="0"/>
              <a:t>Non-Fiction</a:t>
            </a:r>
          </a:p>
          <a:p>
            <a:r>
              <a:rPr lang="en-US" dirty="0"/>
              <a:t>Write Your Story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5E528-AB48-4ECE-9CC6-1824F6D7E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Semester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81E56-5EC2-4505-A9AB-6675109852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Screenplay Writing Process</a:t>
            </a:r>
          </a:p>
          <a:p>
            <a:r>
              <a:rPr lang="en-US" dirty="0"/>
              <a:t>The Logline/Story Structure/Outline</a:t>
            </a:r>
          </a:p>
          <a:p>
            <a:r>
              <a:rPr lang="en-US" dirty="0"/>
              <a:t>Character &amp; Dialogue</a:t>
            </a:r>
          </a:p>
          <a:p>
            <a:r>
              <a:rPr lang="en-US" dirty="0"/>
              <a:t>Treatment/First Draft of 10 pages of screenplay (Submitted to IAAP Portfolio)</a:t>
            </a:r>
          </a:p>
        </p:txBody>
      </p:sp>
    </p:spTree>
    <p:extLst>
      <p:ext uri="{BB962C8B-B14F-4D97-AF65-F5344CB8AC3E}">
        <p14:creationId xmlns:p14="http://schemas.microsoft.com/office/powerpoint/2010/main" val="25096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99DF-404D-44E2-81E3-93AC6461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337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38982-E3B9-413A-A163-94BBEF9FC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Semester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BB215-6118-420D-9A46-998FA7139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3050858"/>
          </a:xfrm>
        </p:spPr>
        <p:txBody>
          <a:bodyPr>
            <a:normAutofit fontScale="92500"/>
          </a:bodyPr>
          <a:lstStyle/>
          <a:p>
            <a:r>
              <a:rPr lang="en-US" dirty="0"/>
              <a:t>The Playwriting Process</a:t>
            </a:r>
          </a:p>
          <a:p>
            <a:r>
              <a:rPr lang="en-US" dirty="0"/>
              <a:t>Story/Main Character/Story Outline</a:t>
            </a:r>
          </a:p>
          <a:p>
            <a:r>
              <a:rPr lang="en-US" dirty="0"/>
              <a:t>Character/Dialogue Development</a:t>
            </a:r>
          </a:p>
          <a:p>
            <a:r>
              <a:rPr lang="en-US" dirty="0"/>
              <a:t>10 Minute Play First Draft (Submitted to IAAP Portfolio)</a:t>
            </a:r>
          </a:p>
          <a:p>
            <a:r>
              <a:rPr lang="en-US" dirty="0"/>
              <a:t>The Completed 10 Minute Play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A7860-5F40-4D12-B44E-7456CE658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Semester Three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81C22-3D09-4046-9937-35FEF5001C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Final Screenplay or Play Project (Submitted to IAAP Portfolio</a:t>
            </a:r>
          </a:p>
        </p:txBody>
      </p:sp>
    </p:spTree>
    <p:extLst>
      <p:ext uri="{BB962C8B-B14F-4D97-AF65-F5344CB8AC3E}">
        <p14:creationId xmlns:p14="http://schemas.microsoft.com/office/powerpoint/2010/main" val="264996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AB03-3689-4278-B5B8-76343537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A0595-FEBC-4C42-9C2D-29C2E5A2E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A8074-0707-47F7-9294-D10471B9B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136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Assemble final portfolio which includes: A student curated collection of five to six creative works(one from a foundation course and two or more from each of the 2</a:t>
            </a:r>
            <a:r>
              <a:rPr lang="en-US" baseline="30000" dirty="0"/>
              <a:t>nd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 unit of study.</a:t>
            </a:r>
          </a:p>
          <a:p>
            <a:r>
              <a:rPr lang="en-US" dirty="0"/>
              <a:t>Submit Final Portfolio for local grading.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35A76-4D18-42F5-8917-D20AD3D9C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Teacher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635EC-7690-481A-9EB8-4AD72C856A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 guidance for students in choosing all elements of the Final Portfolio.</a:t>
            </a:r>
          </a:p>
          <a:p>
            <a:r>
              <a:rPr lang="en-US" dirty="0"/>
              <a:t>Develop opportunities for feedback and reflection such as through critiques, peer or self-assessment.</a:t>
            </a:r>
          </a:p>
          <a:p>
            <a:r>
              <a:rPr lang="en-US" dirty="0"/>
              <a:t>Assist students in submitting final portfolio for local scoring.</a:t>
            </a:r>
          </a:p>
        </p:txBody>
      </p:sp>
    </p:spTree>
    <p:extLst>
      <p:ext uri="{BB962C8B-B14F-4D97-AF65-F5344CB8AC3E}">
        <p14:creationId xmlns:p14="http://schemas.microsoft.com/office/powerpoint/2010/main" val="3762216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251A-E146-4DAA-9B94-DEFB85F0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Three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2E5E6-A4A2-4B2B-961D-C4C0EE79C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will continue to offer professional development teachers on submission, grading and supporting students through the IAAP.</a:t>
            </a:r>
          </a:p>
          <a:p>
            <a:r>
              <a:rPr lang="en-US" dirty="0"/>
              <a:t>Prepare to grade submitted portfolios based on a state and local developed rubric for the Arts at the HSII Accomplished and/or HSIII Advanced levels.</a:t>
            </a:r>
          </a:p>
        </p:txBody>
      </p:sp>
    </p:spTree>
    <p:extLst>
      <p:ext uri="{BB962C8B-B14F-4D97-AF65-F5344CB8AC3E}">
        <p14:creationId xmlns:p14="http://schemas.microsoft.com/office/powerpoint/2010/main" val="128023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1381-20E1-481F-96C0-882D1883C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Three Course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B30B0-7BC6-4B06-9D8D-0B13521FB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 457</a:t>
            </a:r>
          </a:p>
          <a:p>
            <a:r>
              <a:rPr lang="en-US" dirty="0"/>
              <a:t>Advanced Theatre Arts</a:t>
            </a:r>
          </a:p>
        </p:txBody>
      </p:sp>
    </p:spTree>
    <p:extLst>
      <p:ext uri="{BB962C8B-B14F-4D97-AF65-F5344CB8AC3E}">
        <p14:creationId xmlns:p14="http://schemas.microsoft.com/office/powerpoint/2010/main" val="234916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17B2-327A-4ADF-BCD3-74A9A49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457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35BFA-2C2C-4C88-B05E-F17944149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Semester 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00409-68AB-4116-B19E-18DCA2644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31118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Method Acting</a:t>
            </a:r>
          </a:p>
          <a:p>
            <a:r>
              <a:rPr lang="en-US" dirty="0"/>
              <a:t>The European Approach</a:t>
            </a:r>
          </a:p>
          <a:p>
            <a:r>
              <a:rPr lang="en-US" dirty="0"/>
              <a:t>Mid Term</a:t>
            </a:r>
          </a:p>
          <a:p>
            <a:r>
              <a:rPr lang="en-US" dirty="0"/>
              <a:t>External Choreography/The Body</a:t>
            </a:r>
          </a:p>
          <a:p>
            <a:r>
              <a:rPr lang="en-US" dirty="0"/>
              <a:t>Commedia </a:t>
            </a:r>
            <a:r>
              <a:rPr lang="en-US" dirty="0" err="1"/>
              <a:t>dell’Arte</a:t>
            </a:r>
            <a:endParaRPr lang="en-US" dirty="0"/>
          </a:p>
          <a:p>
            <a:r>
              <a:rPr lang="en-US" dirty="0"/>
              <a:t>The Actor’s Voice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221A5-FEBF-45C5-B0A5-8C263DB1A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Semester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824EF-FE32-4BE2-8999-13B19F3EF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30051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Production Staff</a:t>
            </a:r>
          </a:p>
          <a:p>
            <a:r>
              <a:rPr lang="en-US" dirty="0"/>
              <a:t>The Producer &amp; Director/Tech Director/Stage Manager</a:t>
            </a:r>
          </a:p>
          <a:p>
            <a:r>
              <a:rPr lang="en-US" dirty="0"/>
              <a:t>Mid Term</a:t>
            </a:r>
          </a:p>
          <a:p>
            <a:r>
              <a:rPr lang="en-US" dirty="0"/>
              <a:t>Costumer/House Manager/Set Designer/Light &amp; Sound Designer</a:t>
            </a:r>
          </a:p>
          <a:p>
            <a:r>
              <a:rPr lang="en-US" dirty="0"/>
              <a:t>Exam/Project submission for IAAP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0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7FD0-0D07-4FCB-8A10-716B4A55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457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F1B07-4E0E-4673-B09D-D7D5E83FC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Semester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79885-CECA-4E77-A59C-2C76003E2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28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Show Business</a:t>
            </a:r>
          </a:p>
          <a:p>
            <a:r>
              <a:rPr lang="en-US" dirty="0"/>
              <a:t>Networking/Marketing/Agents/Managers/Unions</a:t>
            </a:r>
          </a:p>
          <a:p>
            <a:r>
              <a:rPr lang="en-US" dirty="0"/>
              <a:t>Mid Term</a:t>
            </a:r>
          </a:p>
          <a:p>
            <a:r>
              <a:rPr lang="en-US" dirty="0"/>
              <a:t>Headshot/Resume/Auditions</a:t>
            </a:r>
          </a:p>
          <a:p>
            <a:r>
              <a:rPr lang="en-US" dirty="0"/>
              <a:t>Cold Reading/Contracts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25B96-446C-4730-91A7-09B2578B9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Semester Four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D9E63-5434-4F29-B4E1-72B47B113E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Final Project (Submitted to IAAP Portfolio)</a:t>
            </a:r>
          </a:p>
        </p:txBody>
      </p:sp>
    </p:spTree>
    <p:extLst>
      <p:ext uri="{BB962C8B-B14F-4D97-AF65-F5344CB8AC3E}">
        <p14:creationId xmlns:p14="http://schemas.microsoft.com/office/powerpoint/2010/main" val="410077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74A5-2D90-474D-818A-2373A8CF2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 arts education helps build academic skills and increase academic performance, while also providing alternative opportunities to reward the skills of children who learn differently.”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23B69-99A6-4186-BE84-07951ECB1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Gavin Newsom</a:t>
            </a:r>
          </a:p>
        </p:txBody>
      </p:sp>
    </p:spTree>
    <p:extLst>
      <p:ext uri="{BB962C8B-B14F-4D97-AF65-F5344CB8AC3E}">
        <p14:creationId xmlns:p14="http://schemas.microsoft.com/office/powerpoint/2010/main" val="340006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A994-935F-4909-9955-8316328E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IAAP Packet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BFD7A-B649-47F0-AD73-61569A628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C4D22-97D4-49E9-8431-16EDF77717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Student/Parent Newsletter</a:t>
            </a:r>
          </a:p>
          <a:p>
            <a:r>
              <a:rPr lang="en-US" dirty="0"/>
              <a:t>Letter of Commitment</a:t>
            </a:r>
          </a:p>
          <a:p>
            <a:r>
              <a:rPr lang="en-US" dirty="0"/>
              <a:t>Student Booklet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26CF6-D8BA-4E2F-8832-F25F3682B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Teacher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E4388-411A-40AE-81DB-425E0332C5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NYS Education Department IAAP Implementation Guide</a:t>
            </a:r>
          </a:p>
          <a:p>
            <a:r>
              <a:rPr lang="en-US" dirty="0"/>
              <a:t>IAAP Professional Development Modules (Getting Started/Planning</a:t>
            </a:r>
          </a:p>
          <a:p>
            <a:r>
              <a:rPr lang="en-US" dirty="0"/>
              <a:t>NYS Arts Standards</a:t>
            </a:r>
          </a:p>
          <a:p>
            <a:r>
              <a:rPr lang="en-US" dirty="0"/>
              <a:t>Professional Development Plan</a:t>
            </a:r>
          </a:p>
          <a:p>
            <a:r>
              <a:rPr lang="en-US" dirty="0"/>
              <a:t>Communication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7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C368-D8EA-4D58-861C-502EF5C2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NYS Education Department Individual Arts Assessment Pathway</a:t>
            </a:r>
            <a:br>
              <a:rPr lang="en-US" dirty="0"/>
            </a:br>
            <a:r>
              <a:rPr lang="en-US" dirty="0"/>
              <a:t>IAAP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ACEC-BB0A-40DC-A304-FA634367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 Arts Assessment pathway is a 4 + 1 graduation pathway option in which students complete a locally determined three-unit sequence in the arts and demonstrate, through a collection of creative works, growth over time that meets the High School 11 Accomplished performance Indicators in the New York State Learning Standards for the Arts.</a:t>
            </a:r>
          </a:p>
        </p:txBody>
      </p:sp>
    </p:spTree>
    <p:extLst>
      <p:ext uri="{BB962C8B-B14F-4D97-AF65-F5344CB8AC3E}">
        <p14:creationId xmlns:p14="http://schemas.microsoft.com/office/powerpoint/2010/main" val="226149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4735-6EA1-4D77-A8F8-9445C8AA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IAAP Benefits for Students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C6A00-9659-44FC-91A0-ECFCBED00B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IAAP offers high school students a graduation pathway that prepares them for future professional and educational experiences and opportunities in the arts.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88427-F45D-4FF6-BD18-C7104B13F6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Engagement with the arts leads to growth in cognitive skills, such as self-efficacy, empathy and social engagement that are necessary in all areas of work and life.</a:t>
            </a:r>
          </a:p>
        </p:txBody>
      </p:sp>
    </p:spTree>
    <p:extLst>
      <p:ext uri="{BB962C8B-B14F-4D97-AF65-F5344CB8AC3E}">
        <p14:creationId xmlns:p14="http://schemas.microsoft.com/office/powerpoint/2010/main" val="270726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F476-90DC-4E2E-A41C-BF8F2D39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E4D85-9231-4D5A-90D9-895EE511E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EE774-9AC5-4740-A9B3-D6683F059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594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Gain information on the IAAP 4 + 1 Pathway from teacher.</a:t>
            </a:r>
          </a:p>
          <a:p>
            <a:r>
              <a:rPr lang="en-US" dirty="0"/>
              <a:t>Consult with teacher to discuss interest or express tentative interest.</a:t>
            </a:r>
          </a:p>
          <a:p>
            <a:r>
              <a:rPr lang="en-US" dirty="0"/>
              <a:t>Discuss and plan out HSII electives for the following years.</a:t>
            </a:r>
          </a:p>
          <a:p>
            <a:r>
              <a:rPr lang="en-US" dirty="0"/>
              <a:t>Select one to two creative works that meet State determined IAAP portfolio criteria with guidance from teacher.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3869A-5FFC-4B1C-9431-548BC8B6F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Teachers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18841-6A3C-4B41-A4BB-3D5A75913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9594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Introduce IAAP requirements and survey student interest.</a:t>
            </a:r>
          </a:p>
          <a:p>
            <a:r>
              <a:rPr lang="en-US" dirty="0"/>
              <a:t>Follow District’s plan for collection and storage of creative works either physically or digitally.</a:t>
            </a:r>
          </a:p>
          <a:p>
            <a:r>
              <a:rPr lang="en-US" dirty="0"/>
              <a:t>Assist students with artwork and artifact selection that demonstrates student progress and growth through the year.</a:t>
            </a:r>
          </a:p>
        </p:txBody>
      </p:sp>
    </p:spTree>
    <p:extLst>
      <p:ext uri="{BB962C8B-B14F-4D97-AF65-F5344CB8AC3E}">
        <p14:creationId xmlns:p14="http://schemas.microsoft.com/office/powerpoint/2010/main" val="154771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7BB2-5036-4E14-910F-8F834D07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One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89AE-D23C-424D-ADEE-11F113E2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District will support teachers by offering professional development on IAAP implementation.</a:t>
            </a:r>
          </a:p>
          <a:p>
            <a:r>
              <a:rPr lang="en-US" dirty="0"/>
              <a:t>Raise awareness of IAAP implementation with all stakeholders.</a:t>
            </a:r>
          </a:p>
          <a:p>
            <a:r>
              <a:rPr lang="en-US" dirty="0"/>
              <a:t>Train teachers in implementation (This could be spread out over the first three years of the IAAP)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F7E7-F7D8-4AE8-A0E6-43558431A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One Course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35AC5-F232-4EDC-B8B7-F8DCC0DD0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 137</a:t>
            </a:r>
          </a:p>
          <a:p>
            <a:r>
              <a:rPr lang="en-US" dirty="0"/>
              <a:t>History of Theatre/Acting</a:t>
            </a:r>
          </a:p>
        </p:txBody>
      </p:sp>
    </p:spTree>
    <p:extLst>
      <p:ext uri="{BB962C8B-B14F-4D97-AF65-F5344CB8AC3E}">
        <p14:creationId xmlns:p14="http://schemas.microsoft.com/office/powerpoint/2010/main" val="360587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D849-FA49-49CE-9CE1-E5C9707B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 137</a:t>
            </a:r>
            <a:br>
              <a:rPr lang="en-US" dirty="0"/>
            </a:br>
            <a:r>
              <a:rPr lang="en-US" dirty="0"/>
              <a:t>History of Theatre/Acting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237A4-F806-4542-B375-5968C732D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Semester 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D0955-0627-46FA-92A2-128FDCBFF4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Introduction to Theatre Arts</a:t>
            </a:r>
          </a:p>
          <a:p>
            <a:r>
              <a:rPr lang="en-US" dirty="0"/>
              <a:t>Artist Statement</a:t>
            </a:r>
          </a:p>
          <a:p>
            <a:r>
              <a:rPr lang="en-US" dirty="0"/>
              <a:t>Theatre Genre History</a:t>
            </a:r>
          </a:p>
          <a:p>
            <a:r>
              <a:rPr lang="en-US" dirty="0"/>
              <a:t>Mid Term</a:t>
            </a:r>
          </a:p>
          <a:p>
            <a:r>
              <a:rPr lang="en-US" dirty="0"/>
              <a:t>Review/Exam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45813-9853-4139-9C8B-DD964AB23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Semester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38EC7-81E6-456F-AE2A-6B03050709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Playwrights</a:t>
            </a:r>
          </a:p>
          <a:p>
            <a:r>
              <a:rPr lang="en-US" dirty="0"/>
              <a:t>Mid Term</a:t>
            </a:r>
          </a:p>
          <a:p>
            <a:r>
              <a:rPr lang="en-US" dirty="0"/>
              <a:t>Review/Exam</a:t>
            </a:r>
          </a:p>
        </p:txBody>
      </p:sp>
    </p:spTree>
    <p:extLst>
      <p:ext uri="{BB962C8B-B14F-4D97-AF65-F5344CB8AC3E}">
        <p14:creationId xmlns:p14="http://schemas.microsoft.com/office/powerpoint/2010/main" val="344841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9CA4-73D7-43BE-967E-F2DD43F6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137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96D54-3BCC-4872-8789-D7B8C2936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Semester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DC24C-D28F-42FA-82F0-F20855904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441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concept of acting</a:t>
            </a:r>
          </a:p>
          <a:p>
            <a:r>
              <a:rPr lang="en-US" dirty="0"/>
              <a:t>The Warm up Process</a:t>
            </a:r>
          </a:p>
          <a:p>
            <a:r>
              <a:rPr lang="en-US" dirty="0"/>
              <a:t>Monologue Breakdown</a:t>
            </a:r>
          </a:p>
          <a:p>
            <a:r>
              <a:rPr lang="en-US" dirty="0"/>
              <a:t>Creating Character</a:t>
            </a:r>
          </a:p>
          <a:p>
            <a:r>
              <a:rPr lang="en-US" dirty="0"/>
              <a:t>Mid Term</a:t>
            </a:r>
          </a:p>
          <a:p>
            <a:r>
              <a:rPr lang="en-US" dirty="0"/>
              <a:t>Monologue Performance (Submitted to IAAP Portfolio)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F49C3-608E-4ACD-B21D-442E347A6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Semester Four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3F607-C5F3-4A23-9246-3274CC214C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Theatre Genre Architecture</a:t>
            </a:r>
          </a:p>
          <a:p>
            <a:r>
              <a:rPr lang="en-US" dirty="0"/>
              <a:t>Mid Term</a:t>
            </a:r>
          </a:p>
          <a:p>
            <a:r>
              <a:rPr lang="en-US" dirty="0"/>
              <a:t>Theatre Architecture Project (Submitted to IAAP Portfolio)</a:t>
            </a:r>
          </a:p>
          <a:p>
            <a:r>
              <a:rPr lang="en-US" dirty="0"/>
              <a:t>Review/Consultation to discuss &amp; plan out HSII electives for the following year.</a:t>
            </a:r>
          </a:p>
        </p:txBody>
      </p:sp>
    </p:spTree>
    <p:extLst>
      <p:ext uri="{BB962C8B-B14F-4D97-AF65-F5344CB8AC3E}">
        <p14:creationId xmlns:p14="http://schemas.microsoft.com/office/powerpoint/2010/main" val="854021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361</TotalTime>
  <Words>918</Words>
  <Application>Microsoft Office PowerPoint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Organic</vt:lpstr>
      <vt:lpstr>IAAP</vt:lpstr>
      <vt:lpstr>“An arts education helps build academic skills and increase academic performance, while also providing alternative opportunities to reward the skills of children who learn differently.”</vt:lpstr>
      <vt:lpstr>NYS Education Department Individual Arts Assessment Pathway IAAP</vt:lpstr>
      <vt:lpstr>IAAP Benefits for Students </vt:lpstr>
      <vt:lpstr>Unit One</vt:lpstr>
      <vt:lpstr>Unit One (cont.)</vt:lpstr>
      <vt:lpstr>Unit One Course Title</vt:lpstr>
      <vt:lpstr>Art 137 History of Theatre/Acting</vt:lpstr>
      <vt:lpstr>ART 137 (cont.)</vt:lpstr>
      <vt:lpstr>Unit Two</vt:lpstr>
      <vt:lpstr>Unit Two (cont.)</vt:lpstr>
      <vt:lpstr>Unit Two Course Title</vt:lpstr>
      <vt:lpstr>ART 337</vt:lpstr>
      <vt:lpstr>ART 337 (cont.)</vt:lpstr>
      <vt:lpstr>Unit Three</vt:lpstr>
      <vt:lpstr>Unit Three (cont.)</vt:lpstr>
      <vt:lpstr>Unit Three Course Title</vt:lpstr>
      <vt:lpstr>ART 457</vt:lpstr>
      <vt:lpstr>ART 457</vt:lpstr>
      <vt:lpstr>IAAP Packet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IAAP</dc:title>
  <dc:creator>Wilson, Dennis</dc:creator>
  <cp:lastModifiedBy>Wilson, Dennis</cp:lastModifiedBy>
  <cp:revision>21</cp:revision>
  <dcterms:created xsi:type="dcterms:W3CDTF">2024-05-31T11:47:43Z</dcterms:created>
  <dcterms:modified xsi:type="dcterms:W3CDTF">2024-05-31T17:49:01Z</dcterms:modified>
</cp:coreProperties>
</file>